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10287000" cx="18288000"/>
  <p:notesSz cx="6858000" cy="9144000"/>
  <p:embeddedFontLst>
    <p:embeddedFont>
      <p:font typeface="Poppins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oppins-regular.fntdata"/><Relationship Id="rId25" Type="http://schemas.openxmlformats.org/officeDocument/2006/relationships/slide" Target="slides/slide20.xml"/><Relationship Id="rId28" Type="http://schemas.openxmlformats.org/officeDocument/2006/relationships/font" Target="fonts/Poppins-italic.fntdata"/><Relationship Id="rId27" Type="http://schemas.openxmlformats.org/officeDocument/2006/relationships/font" Target="fonts/Poppi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3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1" name="Google Shape;23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9" name="Google Shape;23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8" name="Google Shape;24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5" name="Google Shape;25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2" name="Google Shape;26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9" name="Google Shape;269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6" name="Google Shape;276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5" name="Google Shape;285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2" name="Google Shape;292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0" name="Google Shape;300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9" name="Google Shape;309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9" name="Google Shape;12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5" name="Google Shape;13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4" name="Google Shape;15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1" name="Google Shape;17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4" name="Google Shape;20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7" name="Google Shape;21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jpg"/><Relationship Id="rId4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jpg"/><Relationship Id="rId4" Type="http://schemas.openxmlformats.org/officeDocument/2006/relationships/image" Target="../media/image13.jpg"/><Relationship Id="rId5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20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5651837" y="289333"/>
            <a:ext cx="12112509" cy="8707633"/>
          </a:xfrm>
          <a:custGeom>
            <a:rect b="b" l="l" r="r" t="t"/>
            <a:pathLst>
              <a:path extrusionOk="0"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-498"/>
            </a:stretch>
          </a:blipFill>
          <a:ln>
            <a:noFill/>
          </a:ln>
        </p:spPr>
      </p:sp>
      <p:sp>
        <p:nvSpPr>
          <p:cNvPr id="85" name="Google Shape;85;p13"/>
          <p:cNvSpPr/>
          <p:nvPr/>
        </p:nvSpPr>
        <p:spPr>
          <a:xfrm>
            <a:off x="12622113" y="9858375"/>
            <a:ext cx="428625" cy="428625"/>
          </a:xfrm>
          <a:custGeom>
            <a:rect b="b" l="l" r="r" t="t"/>
            <a:pathLst>
              <a:path extrusionOk="0"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p13"/>
          <p:cNvSpPr txBox="1"/>
          <p:nvPr/>
        </p:nvSpPr>
        <p:spPr>
          <a:xfrm>
            <a:off x="928665" y="2404038"/>
            <a:ext cx="11411477" cy="21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410"/>
              <a:buFont typeface="Arial"/>
              <a:buNone/>
            </a:pPr>
            <a:r>
              <a:rPr b="1" i="0" lang="en-US" sz="7410" u="none" cap="none" strike="noStrike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BANKBOT AI – CHATBOT FOR BANKING FAQS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928665" y="6757668"/>
            <a:ext cx="7762921" cy="9772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99"/>
              <a:buFont typeface="Arial"/>
              <a:buNone/>
            </a:pPr>
            <a:r>
              <a:rPr b="0" i="0" lang="en-US" sz="5399" u="none" cap="none" strike="noStrike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Milestones 1,2,3&amp;4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13050738" y="9755172"/>
            <a:ext cx="5452555" cy="1006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4"/>
              <a:buFont typeface="Arial"/>
              <a:buNone/>
            </a:pPr>
            <a:r>
              <a:rPr b="0" i="0" lang="en-US" sz="2504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govindhasatheeshkrishna@gmail.com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893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4"/>
              <a:buFont typeface="Arial"/>
              <a:buNone/>
            </a:pPr>
            <a:r>
              <a:t/>
            </a:r>
            <a:endParaRPr b="0" i="0" sz="2504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"/>
          <p:cNvSpPr/>
          <p:nvPr/>
        </p:nvSpPr>
        <p:spPr>
          <a:xfrm>
            <a:off x="7005840" y="1467665"/>
            <a:ext cx="9596220" cy="5217945"/>
          </a:xfrm>
          <a:custGeom>
            <a:rect b="b" l="l" r="r" t="t"/>
            <a:pathLst>
              <a:path extrusionOk="0" h="5217945" w="9596220">
                <a:moveTo>
                  <a:pt x="0" y="0"/>
                </a:moveTo>
                <a:lnTo>
                  <a:pt x="9596221" y="0"/>
                </a:lnTo>
                <a:lnTo>
                  <a:pt x="9596221" y="5217945"/>
                </a:lnTo>
                <a:lnTo>
                  <a:pt x="0" y="52179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4" name="Google Shape;234;p22"/>
          <p:cNvSpPr/>
          <p:nvPr/>
        </p:nvSpPr>
        <p:spPr>
          <a:xfrm>
            <a:off x="7097691" y="6685610"/>
            <a:ext cx="9412518" cy="3117897"/>
          </a:xfrm>
          <a:custGeom>
            <a:rect b="b" l="l" r="r" t="t"/>
            <a:pathLst>
              <a:path extrusionOk="0" h="3117897" w="9412518">
                <a:moveTo>
                  <a:pt x="0" y="0"/>
                </a:moveTo>
                <a:lnTo>
                  <a:pt x="9412518" y="0"/>
                </a:lnTo>
                <a:lnTo>
                  <a:pt x="9412518" y="3117896"/>
                </a:lnTo>
                <a:lnTo>
                  <a:pt x="0" y="31178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5" name="Google Shape;235;p22"/>
          <p:cNvSpPr txBox="1"/>
          <p:nvPr/>
        </p:nvSpPr>
        <p:spPr>
          <a:xfrm>
            <a:off x="4969297" y="679132"/>
            <a:ext cx="11168807" cy="6229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99"/>
              <a:buFont typeface="Arial"/>
              <a:buNone/>
            </a:pPr>
            <a:r>
              <a:rPr b="0" i="0" lang="en-US" sz="35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Milestone 2: Transaction History &amp; Analytics Dashboard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2"/>
          <p:cNvSpPr txBox="1"/>
          <p:nvPr/>
        </p:nvSpPr>
        <p:spPr>
          <a:xfrm>
            <a:off x="0" y="2754637"/>
            <a:ext cx="6112297" cy="58542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2"/>
              <a:buFont typeface="Arial"/>
              <a:buNone/>
            </a:pPr>
            <a:r>
              <a:rPr b="0" i="0" lang="en-US" sz="2392" u="none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Detailed Transaction History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2"/>
              <a:buFont typeface="Arial"/>
              <a:buNone/>
            </a:pPr>
            <a:r>
              <a:rPr b="0" i="0" lang="en-US" sz="2392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system provides comprehensive transaction records, including dates, amounts, and target accounts, aiding financial transparency.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2"/>
              <a:buFont typeface="Arial"/>
              <a:buNone/>
            </a:pPr>
            <a:r>
              <a:rPr b="0" i="0" lang="en-US" sz="2392" u="none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Banking Analytics Dashboard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2"/>
              <a:buFont typeface="Arial"/>
              <a:buNone/>
            </a:pPr>
            <a:r>
              <a:rPr b="0" i="0" lang="en-US" sz="2392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analytics dashboard summarizes money flow, total transactions, and account activity, helping users understand their financial behavior.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2"/>
              <a:buFont typeface="Arial"/>
              <a:buNone/>
            </a:pPr>
            <a:r>
              <a:rPr b="0" i="0" lang="en-US" sz="2392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Transaction Distribution Visualization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2"/>
              <a:buFont typeface="Arial"/>
              <a:buNone/>
            </a:pPr>
            <a:r>
              <a:rPr b="0" i="0" lang="en-US" sz="2392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Graphical visualizations allow users to analyze transaction distribution patterns, improving financial awareness and decision-making.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3"/>
          <p:cNvSpPr/>
          <p:nvPr/>
        </p:nvSpPr>
        <p:spPr>
          <a:xfrm rot="-8223014">
            <a:off x="10390308" y="-6185338"/>
            <a:ext cx="10128448" cy="10895890"/>
          </a:xfrm>
          <a:custGeom>
            <a:rect b="b" l="l" r="r" t="t"/>
            <a:pathLst>
              <a:path extrusionOk="0" h="10895890" w="10128448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55" r="-153" t="0"/>
            </a:stretch>
          </a:blipFill>
          <a:ln>
            <a:noFill/>
          </a:ln>
        </p:spPr>
      </p:sp>
      <p:sp>
        <p:nvSpPr>
          <p:cNvPr id="242" name="Google Shape;242;p23"/>
          <p:cNvSpPr txBox="1"/>
          <p:nvPr/>
        </p:nvSpPr>
        <p:spPr>
          <a:xfrm>
            <a:off x="1028700" y="5033009"/>
            <a:ext cx="5791311" cy="42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99"/>
              <a:buFont typeface="Arial"/>
              <a:buNone/>
            </a:pPr>
            <a:r>
              <a:rPr b="0" i="0" lang="en-US" sz="29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Project Achievements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99"/>
              <a:buFont typeface="Arial"/>
              <a:buNone/>
            </a:pPr>
            <a:r>
              <a:rPr b="0" i="0" lang="en-US" sz="29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The project demonstrates: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48" lvl="1" marL="647695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999"/>
              <a:buFont typeface="Arial"/>
              <a:buChar char="•"/>
            </a:pPr>
            <a:r>
              <a:rPr b="0" i="0" lang="en-US" sz="29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Secure authentication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48" lvl="1" marL="647695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999"/>
              <a:buFont typeface="Arial"/>
              <a:buChar char="•"/>
            </a:pPr>
            <a:r>
              <a:rPr b="0" i="0" lang="en-US" sz="29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Efficient transaction handling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48" lvl="1" marL="647695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999"/>
              <a:buFont typeface="Arial"/>
              <a:buChar char="•"/>
            </a:pPr>
            <a:r>
              <a:rPr b="0" i="0" lang="en-US" sz="29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Intent-based chatbot intelligence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48" lvl="1" marL="647695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999"/>
              <a:buFont typeface="Arial"/>
              <a:buChar char="•"/>
            </a:pPr>
            <a:r>
              <a:rPr b="0" i="0" lang="en-US" sz="29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Insightful analytics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4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99"/>
              <a:buFont typeface="Arial"/>
              <a:buNone/>
            </a:pPr>
            <a:r>
              <a:t/>
            </a:r>
            <a:endParaRPr b="0" i="0" sz="2999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23"/>
          <p:cNvSpPr txBox="1"/>
          <p:nvPr/>
        </p:nvSpPr>
        <p:spPr>
          <a:xfrm>
            <a:off x="8210550" y="5076825"/>
            <a:ext cx="5958127" cy="38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None/>
            </a:pPr>
            <a:r>
              <a:rPr b="0" i="0" lang="en-US" sz="27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Future Enhancements and Customer Experience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None/>
            </a:pPr>
            <a:r>
              <a:rPr b="0" i="0" lang="en-US" sz="27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Future improvements include OTP-based verification, fraud detection alerts, and enhanced analytics, aiming to deliver a more secure and advanced digital banking experience.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None/>
            </a:pPr>
            <a:r>
              <a:t/>
            </a:r>
            <a:endParaRPr b="0" i="0" sz="2799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3"/>
          <p:cNvSpPr txBox="1"/>
          <p:nvPr/>
        </p:nvSpPr>
        <p:spPr>
          <a:xfrm>
            <a:off x="581808" y="3133004"/>
            <a:ext cx="9835307" cy="6464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99"/>
              <a:buFont typeface="Arial"/>
              <a:buNone/>
            </a:pPr>
            <a:r>
              <a:rPr b="0" i="0" lang="en-US" sz="3799" u="none" cap="none" strike="noStrike">
                <a:solidFill>
                  <a:srgbClr val="38B6FF"/>
                </a:solidFill>
                <a:latin typeface="Lato"/>
                <a:ea typeface="Lato"/>
                <a:cs typeface="Lato"/>
                <a:sym typeface="Lato"/>
              </a:rPr>
              <a:t>Conclusion: Achievements and Future Outlook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3"/>
          <p:cNvSpPr txBox="1"/>
          <p:nvPr/>
        </p:nvSpPr>
        <p:spPr>
          <a:xfrm>
            <a:off x="381000" y="3874685"/>
            <a:ext cx="15659100" cy="737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99"/>
              <a:buFont typeface="Arial"/>
              <a:buNone/>
            </a:pPr>
            <a:r>
              <a:rPr b="0" i="0" lang="en-US" sz="20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Both Milestone 1 and Milestone 2 have been successfully implemented, showcasing a functional, intelligent, and secure banking chatbot.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4"/>
          <p:cNvSpPr/>
          <p:nvPr/>
        </p:nvSpPr>
        <p:spPr>
          <a:xfrm>
            <a:off x="5192845" y="1543050"/>
            <a:ext cx="8262823" cy="4968022"/>
          </a:xfrm>
          <a:custGeom>
            <a:rect b="b" l="l" r="r" t="t"/>
            <a:pathLst>
              <a:path extrusionOk="0" h="4968022" w="8262823">
                <a:moveTo>
                  <a:pt x="0" y="0"/>
                </a:moveTo>
                <a:lnTo>
                  <a:pt x="8262823" y="0"/>
                </a:lnTo>
                <a:lnTo>
                  <a:pt x="8262823" y="4968022"/>
                </a:lnTo>
                <a:lnTo>
                  <a:pt x="0" y="49680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1" name="Google Shape;251;p24"/>
          <p:cNvSpPr txBox="1"/>
          <p:nvPr/>
        </p:nvSpPr>
        <p:spPr>
          <a:xfrm>
            <a:off x="1287675" y="473709"/>
            <a:ext cx="15548202" cy="20243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99"/>
              <a:buFont typeface="Arial"/>
              <a:buNone/>
            </a:pPr>
            <a:r>
              <a:rPr b="0" i="0" lang="en-US" sz="5799" u="none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Milestone 3: LLM Integration with Web Search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99"/>
              <a:buFont typeface="Arial"/>
              <a:buNone/>
            </a:pPr>
            <a:r>
              <a:t/>
            </a:r>
            <a:endParaRPr b="0" i="0" sz="5799" u="none" cap="none" strike="noStrike">
              <a:solidFill>
                <a:srgbClr val="5DE0E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24"/>
          <p:cNvSpPr txBox="1"/>
          <p:nvPr/>
        </p:nvSpPr>
        <p:spPr>
          <a:xfrm>
            <a:off x="3504531" y="6473189"/>
            <a:ext cx="12162234" cy="3813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99"/>
              <a:buFont typeface="Arial"/>
              <a:buNone/>
            </a:pPr>
            <a:r>
              <a:rPr b="0" i="0" lang="en-US" sz="3599" u="none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Goal of This Milestone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8615" lvl="1" marL="77723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99"/>
              <a:buFont typeface="Arial"/>
              <a:buChar char="•"/>
            </a:pPr>
            <a:r>
              <a:rPr b="0" i="0" lang="en-US" sz="35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Integrate a Large Language Model (LLM) into the chatbot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8615" lvl="1" marL="77723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99"/>
              <a:buFont typeface="Arial"/>
              <a:buChar char="•"/>
            </a:pPr>
            <a:r>
              <a:rPr b="0" i="0" lang="en-US" sz="35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Enable live web search for real-time information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8615" lvl="1" marL="77723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99"/>
              <a:buFont typeface="Arial"/>
              <a:buChar char="•"/>
            </a:pPr>
            <a:r>
              <a:rPr b="0" i="0" lang="en-US" sz="35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Maintain existing chatbot stability and UI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8615" lvl="1" marL="77723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99"/>
              <a:buFont typeface="Arial"/>
              <a:buChar char="•"/>
            </a:pPr>
            <a:r>
              <a:rPr b="0" i="0" lang="en-US" sz="35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Deliver enterprise-grade AI behavior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99"/>
              <a:buFont typeface="Arial"/>
              <a:buNone/>
            </a:pPr>
            <a:r>
              <a:t/>
            </a:r>
            <a:endParaRPr b="0" i="0" sz="3599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5"/>
          <p:cNvSpPr txBox="1"/>
          <p:nvPr/>
        </p:nvSpPr>
        <p:spPr>
          <a:xfrm>
            <a:off x="5897652" y="659129"/>
            <a:ext cx="6931223" cy="662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99"/>
              <a:buFont typeface="Arial"/>
              <a:buNone/>
            </a:pPr>
            <a:r>
              <a:rPr b="0" i="0" lang="en-US" sz="3899" u="none" cap="none" strike="noStrike">
                <a:solidFill>
                  <a:srgbClr val="8C52FF"/>
                </a:solidFill>
                <a:latin typeface="Lato"/>
                <a:ea typeface="Lato"/>
                <a:cs typeface="Lato"/>
                <a:sym typeface="Lato"/>
              </a:rPr>
              <a:t>Why LLM Integration Is Needed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25"/>
          <p:cNvSpPr txBox="1"/>
          <p:nvPr/>
        </p:nvSpPr>
        <p:spPr>
          <a:xfrm>
            <a:off x="3831803" y="2417267"/>
            <a:ext cx="10624393" cy="3073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99"/>
              <a:buFont typeface="Arial"/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Limitations of Traditional Chatbots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99"/>
              <a:buFont typeface="Arial"/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Rule-based systems handle only predefined queries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99"/>
              <a:buFont typeface="Arial"/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Static knowledge becomes outdated quickly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99"/>
              <a:buFont typeface="Arial"/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Complex natural language queries are hard to interpret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99"/>
              <a:buFont typeface="Arial"/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Result: Limited intelligence and poor user experience.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5"/>
          <p:cNvSpPr txBox="1"/>
          <p:nvPr/>
        </p:nvSpPr>
        <p:spPr>
          <a:xfrm>
            <a:off x="5146179" y="5895975"/>
            <a:ext cx="7995642" cy="24542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99"/>
              <a:buFont typeface="Arial"/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Fetches latest and real-time information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99"/>
              <a:buFont typeface="Arial"/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Eliminates dependency on static datasets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99"/>
              <a:buFont typeface="Arial"/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Improves accuracy for dynamic queries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99"/>
              <a:buFont typeface="Arial"/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Enhances trust in AI responses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6"/>
          <p:cNvSpPr/>
          <p:nvPr/>
        </p:nvSpPr>
        <p:spPr>
          <a:xfrm>
            <a:off x="8971378" y="1303307"/>
            <a:ext cx="8900182" cy="8199293"/>
          </a:xfrm>
          <a:custGeom>
            <a:rect b="b" l="l" r="r" t="t"/>
            <a:pathLst>
              <a:path extrusionOk="0" h="8199293" w="8900182">
                <a:moveTo>
                  <a:pt x="0" y="0"/>
                </a:moveTo>
                <a:lnTo>
                  <a:pt x="8900182" y="0"/>
                </a:lnTo>
                <a:lnTo>
                  <a:pt x="8900182" y="8199293"/>
                </a:lnTo>
                <a:lnTo>
                  <a:pt x="0" y="81992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5" name="Google Shape;265;p26"/>
          <p:cNvSpPr/>
          <p:nvPr/>
        </p:nvSpPr>
        <p:spPr>
          <a:xfrm>
            <a:off x="116436" y="2005723"/>
            <a:ext cx="8854942" cy="6298371"/>
          </a:xfrm>
          <a:custGeom>
            <a:rect b="b" l="l" r="r" t="t"/>
            <a:pathLst>
              <a:path extrusionOk="0" h="6298371" w="8854942">
                <a:moveTo>
                  <a:pt x="0" y="0"/>
                </a:moveTo>
                <a:lnTo>
                  <a:pt x="8854942" y="0"/>
                </a:lnTo>
                <a:lnTo>
                  <a:pt x="8854942" y="6298371"/>
                </a:lnTo>
                <a:lnTo>
                  <a:pt x="0" y="62983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2102" l="0" r="0" t="0"/>
            </a:stretch>
          </a:blipFill>
          <a:ln>
            <a:noFill/>
          </a:ln>
        </p:spPr>
      </p:sp>
      <p:sp>
        <p:nvSpPr>
          <p:cNvPr id="266" name="Google Shape;266;p26"/>
          <p:cNvSpPr txBox="1"/>
          <p:nvPr/>
        </p:nvSpPr>
        <p:spPr>
          <a:xfrm>
            <a:off x="7324204" y="298449"/>
            <a:ext cx="3921770" cy="13843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Chatbot Interface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t/>
            </a:r>
            <a:endParaRPr b="0" i="0" sz="3999" u="none" cap="none" strike="noStrike">
              <a:solidFill>
                <a:srgbClr val="5DE0E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7"/>
          <p:cNvSpPr txBox="1"/>
          <p:nvPr/>
        </p:nvSpPr>
        <p:spPr>
          <a:xfrm>
            <a:off x="420297" y="1118561"/>
            <a:ext cx="7799784" cy="32454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99"/>
              <a:buFont typeface="Arial"/>
              <a:buNone/>
            </a:pPr>
            <a:r>
              <a:rPr b="0" i="0" lang="en-US" sz="3099" u="none" cap="none" strike="noStrike">
                <a:solidFill>
                  <a:srgbClr val="719BE2"/>
                </a:solidFill>
                <a:latin typeface="Lato"/>
                <a:ea typeface="Lato"/>
                <a:cs typeface="Lato"/>
                <a:sym typeface="Lato"/>
              </a:rPr>
              <a:t>The chatbot uses a hybrid intelligence model</a:t>
            </a:r>
            <a:r>
              <a:rPr b="0" i="0" lang="en-US" sz="30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99"/>
              <a:buFont typeface="Arial"/>
              <a:buNone/>
            </a:pPr>
            <a:r>
              <a:rPr b="0" i="0" lang="en-US" sz="30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Rule / intent-based logic first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99"/>
              <a:buFont typeface="Arial"/>
              <a:buNone/>
            </a:pPr>
            <a:r>
              <a:rPr b="0" i="0" lang="en-US" sz="30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Confidence evaluation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99"/>
              <a:buFont typeface="Arial"/>
              <a:buNone/>
            </a:pPr>
            <a:r>
              <a:rPr b="0" i="0" lang="en-US" sz="30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LLM + web search used as fallback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99"/>
              <a:buFont typeface="Arial"/>
              <a:buNone/>
            </a:pPr>
            <a:r>
              <a:rPr b="0" i="0" lang="en-US" sz="30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Clean, summarized response returned to user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99"/>
              <a:buFont typeface="Arial"/>
              <a:buNone/>
            </a:pPr>
            <a:r>
              <a:rPr b="0" i="0" lang="en-US" sz="30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This ensures speed, accuracy, and flexibility.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 txBox="1"/>
          <p:nvPr/>
        </p:nvSpPr>
        <p:spPr>
          <a:xfrm>
            <a:off x="762263" y="5238770"/>
            <a:ext cx="6677323" cy="25552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99"/>
              <a:buFont typeface="Arial"/>
              <a:buNone/>
            </a:pPr>
            <a:r>
              <a:rPr b="0" i="0" lang="en-US" sz="28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User enters query via chat UI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99"/>
              <a:buFont typeface="Arial"/>
              <a:buNone/>
            </a:pPr>
            <a:r>
              <a:rPr b="0" i="0" lang="en-US" sz="28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Dialogue handler evaluates intent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99"/>
              <a:buFont typeface="Arial"/>
              <a:buNone/>
            </a:pPr>
            <a:r>
              <a:rPr b="0" i="0" lang="en-US" sz="28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Web search retrieves relevant context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99"/>
              <a:buFont typeface="Arial"/>
              <a:buNone/>
            </a:pPr>
            <a:r>
              <a:rPr b="0" i="0" lang="en-US" sz="28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LLM processes query with search context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99"/>
              <a:buFont typeface="Arial"/>
              <a:buNone/>
            </a:pPr>
            <a:r>
              <a:rPr b="0" i="0" lang="en-US" sz="28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Final response displayed in chat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 txBox="1"/>
          <p:nvPr/>
        </p:nvSpPr>
        <p:spPr>
          <a:xfrm>
            <a:off x="8360936" y="3434319"/>
            <a:ext cx="9203829" cy="2794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LLM successfully integrated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Web search enabled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Hybrid chatbot architecture implemented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UI and performance preserved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"/>
          <p:cNvSpPr txBox="1"/>
          <p:nvPr/>
        </p:nvSpPr>
        <p:spPr>
          <a:xfrm>
            <a:off x="604963" y="474044"/>
            <a:ext cx="3850035" cy="995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26"/>
              <a:buFont typeface="Arial"/>
              <a:buNone/>
            </a:pPr>
            <a:r>
              <a:rPr b="0" i="0" lang="en-US" sz="5826" u="none" cap="none" strike="noStrike">
                <a:solidFill>
                  <a:srgbClr val="7B2D9F"/>
                </a:solidFill>
                <a:latin typeface="Lato"/>
                <a:ea typeface="Lato"/>
                <a:cs typeface="Lato"/>
                <a:sym typeface="Lato"/>
              </a:rPr>
              <a:t>Milestone 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8"/>
          <p:cNvSpPr txBox="1"/>
          <p:nvPr/>
        </p:nvSpPr>
        <p:spPr>
          <a:xfrm>
            <a:off x="7511783" y="1549800"/>
            <a:ext cx="2927152" cy="679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004AAD"/>
                </a:solidFill>
                <a:latin typeface="Lato"/>
                <a:ea typeface="Lato"/>
                <a:cs typeface="Lato"/>
                <a:sym typeface="Lato"/>
              </a:rPr>
              <a:t>Admin Panel</a:t>
            </a: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8"/>
          <p:cNvSpPr txBox="1"/>
          <p:nvPr/>
        </p:nvSpPr>
        <p:spPr>
          <a:xfrm>
            <a:off x="1406203" y="2349499"/>
            <a:ext cx="15475595" cy="2794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Objective: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Build a secure Admin Control Panel for managing chatbot intelligence.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Enable real-time monitoring, training data control, and analytics.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Provide a Knowledge Base (FAQs &amp; Q&amp;A) for dynamic updates.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28"/>
          <p:cNvSpPr txBox="1"/>
          <p:nvPr/>
        </p:nvSpPr>
        <p:spPr>
          <a:xfrm>
            <a:off x="1666280" y="5067300"/>
            <a:ext cx="14955441" cy="679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Fully functional admin dashboard with authentication and analytics.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28"/>
          <p:cNvSpPr txBox="1"/>
          <p:nvPr/>
        </p:nvSpPr>
        <p:spPr>
          <a:xfrm>
            <a:off x="2970088" y="6229937"/>
            <a:ext cx="12347823" cy="2794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Benefits: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Prevents unauthorized access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Ensures only admins can edit training data and analytics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Improves system security and control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/>
          <p:nvPr/>
        </p:nvSpPr>
        <p:spPr>
          <a:xfrm>
            <a:off x="520440" y="1443555"/>
            <a:ext cx="10888461" cy="7630633"/>
          </a:xfrm>
          <a:custGeom>
            <a:rect b="b" l="l" r="r" t="t"/>
            <a:pathLst>
              <a:path extrusionOk="0" h="7630633" w="10888461">
                <a:moveTo>
                  <a:pt x="0" y="0"/>
                </a:moveTo>
                <a:lnTo>
                  <a:pt x="10888460" y="0"/>
                </a:lnTo>
                <a:lnTo>
                  <a:pt x="10888460" y="7630633"/>
                </a:lnTo>
                <a:lnTo>
                  <a:pt x="0" y="76306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-651" t="0"/>
            </a:stretch>
          </a:blipFill>
          <a:ln>
            <a:noFill/>
          </a:ln>
        </p:spPr>
      </p:sp>
      <p:sp>
        <p:nvSpPr>
          <p:cNvPr id="288" name="Google Shape;288;p29"/>
          <p:cNvSpPr txBox="1"/>
          <p:nvPr/>
        </p:nvSpPr>
        <p:spPr>
          <a:xfrm>
            <a:off x="5627185" y="764104"/>
            <a:ext cx="6558558" cy="679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7B2D9F"/>
                </a:solidFill>
                <a:latin typeface="Lato"/>
                <a:ea typeface="Lato"/>
                <a:cs typeface="Lato"/>
                <a:sym typeface="Lato"/>
              </a:rPr>
              <a:t>Secure Login &amp; Admin Access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9"/>
          <p:cNvSpPr txBox="1"/>
          <p:nvPr/>
        </p:nvSpPr>
        <p:spPr>
          <a:xfrm>
            <a:off x="11309419" y="3932103"/>
            <a:ext cx="6978581" cy="23656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7"/>
              <a:buFont typeface="Arial"/>
              <a:buNone/>
            </a:pPr>
            <a:r>
              <a:rPr b="0" i="0" lang="en-US" sz="2697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Features Implemented: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7"/>
              <a:buFont typeface="Arial"/>
              <a:buNone/>
            </a:pPr>
            <a:r>
              <a:rPr b="0" i="0" lang="en-US" sz="2697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Secure Login Page for Admin Users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7"/>
              <a:buFont typeface="Arial"/>
              <a:buNone/>
            </a:pPr>
            <a:r>
              <a:rPr b="0" i="0" lang="en-US" sz="2697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Credential validation and session-based access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7"/>
              <a:buFont typeface="Arial"/>
              <a:buNone/>
            </a:pPr>
            <a:r>
              <a:rPr b="0" i="0" lang="en-US" sz="2697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Role-based access to admin functionalities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7"/>
              <a:buFont typeface="Arial"/>
              <a:buNone/>
            </a:pPr>
            <a:r>
              <a:rPr b="0" i="0" lang="en-US" sz="2697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Logout and session handling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0"/>
          <p:cNvSpPr/>
          <p:nvPr/>
        </p:nvSpPr>
        <p:spPr>
          <a:xfrm>
            <a:off x="246719" y="2663804"/>
            <a:ext cx="7709600" cy="2479696"/>
          </a:xfrm>
          <a:custGeom>
            <a:rect b="b" l="l" r="r" t="t"/>
            <a:pathLst>
              <a:path extrusionOk="0" h="2479696" w="7709600">
                <a:moveTo>
                  <a:pt x="0" y="0"/>
                </a:moveTo>
                <a:lnTo>
                  <a:pt x="7709600" y="0"/>
                </a:lnTo>
                <a:lnTo>
                  <a:pt x="7709600" y="2479696"/>
                </a:lnTo>
                <a:lnTo>
                  <a:pt x="0" y="24796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5" name="Google Shape;295;p30"/>
          <p:cNvSpPr/>
          <p:nvPr/>
        </p:nvSpPr>
        <p:spPr>
          <a:xfrm>
            <a:off x="1378519" y="6160887"/>
            <a:ext cx="5446001" cy="3097413"/>
          </a:xfrm>
          <a:custGeom>
            <a:rect b="b" l="l" r="r" t="t"/>
            <a:pathLst>
              <a:path extrusionOk="0" h="3097413" w="5446001">
                <a:moveTo>
                  <a:pt x="0" y="0"/>
                </a:moveTo>
                <a:lnTo>
                  <a:pt x="5446000" y="0"/>
                </a:lnTo>
                <a:lnTo>
                  <a:pt x="5446000" y="3097413"/>
                </a:lnTo>
                <a:lnTo>
                  <a:pt x="0" y="30974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6" name="Google Shape;296;p30"/>
          <p:cNvSpPr txBox="1"/>
          <p:nvPr/>
        </p:nvSpPr>
        <p:spPr>
          <a:xfrm>
            <a:off x="4543296" y="782376"/>
            <a:ext cx="9822656" cy="679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7B2D9F"/>
                </a:solidFill>
                <a:latin typeface="Lato"/>
                <a:ea typeface="Lato"/>
                <a:cs typeface="Lato"/>
                <a:sym typeface="Lato"/>
              </a:rPr>
              <a:t>Admin Panel – Training Data &amp; User Queries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0"/>
          <p:cNvSpPr txBox="1"/>
          <p:nvPr/>
        </p:nvSpPr>
        <p:spPr>
          <a:xfrm>
            <a:off x="7452818" y="1385627"/>
            <a:ext cx="10153650" cy="8432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sng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Admin Dashboard Functionalities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66C4"/>
                </a:solidFill>
                <a:latin typeface="Lato"/>
                <a:ea typeface="Lato"/>
                <a:cs typeface="Lato"/>
                <a:sym typeface="Lato"/>
              </a:rPr>
              <a:t>Training Data Management: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View and edit intent training examples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Manage intents and entities dynamically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Trigger model retraining from UI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8C52FF"/>
                </a:solidFill>
                <a:latin typeface="Lato"/>
                <a:ea typeface="Lato"/>
                <a:cs typeface="Lato"/>
                <a:sym typeface="Lato"/>
              </a:rPr>
              <a:t>User Query Monitoring: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View real user queries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Display predicted intent and confidence score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Track successful vs failed responses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8C52FF"/>
                </a:solidFill>
                <a:latin typeface="Lato"/>
                <a:ea typeface="Lato"/>
                <a:cs typeface="Lato"/>
                <a:sym typeface="Lato"/>
              </a:rPr>
              <a:t>Impact: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Faster chatbot improvement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Continuous learning from real conversations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1"/>
          <p:cNvSpPr/>
          <p:nvPr/>
        </p:nvSpPr>
        <p:spPr>
          <a:xfrm>
            <a:off x="163489" y="1230719"/>
            <a:ext cx="7402732" cy="3422078"/>
          </a:xfrm>
          <a:custGeom>
            <a:rect b="b" l="l" r="r" t="t"/>
            <a:pathLst>
              <a:path extrusionOk="0" h="3422078" w="7402732">
                <a:moveTo>
                  <a:pt x="0" y="0"/>
                </a:moveTo>
                <a:lnTo>
                  <a:pt x="7402732" y="0"/>
                </a:lnTo>
                <a:lnTo>
                  <a:pt x="7402732" y="3422079"/>
                </a:lnTo>
                <a:lnTo>
                  <a:pt x="0" y="34220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3" name="Google Shape;303;p31"/>
          <p:cNvSpPr/>
          <p:nvPr/>
        </p:nvSpPr>
        <p:spPr>
          <a:xfrm>
            <a:off x="2168258" y="7267115"/>
            <a:ext cx="3393195" cy="2609279"/>
          </a:xfrm>
          <a:custGeom>
            <a:rect b="b" l="l" r="r" t="t"/>
            <a:pathLst>
              <a:path extrusionOk="0" h="2609279" w="3393195">
                <a:moveTo>
                  <a:pt x="0" y="0"/>
                </a:moveTo>
                <a:lnTo>
                  <a:pt x="3393195" y="0"/>
                </a:lnTo>
                <a:lnTo>
                  <a:pt x="3393195" y="2609279"/>
                </a:lnTo>
                <a:lnTo>
                  <a:pt x="0" y="26092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145" l="0" r="0" t="-3146"/>
            </a:stretch>
          </a:blipFill>
          <a:ln>
            <a:noFill/>
          </a:ln>
        </p:spPr>
      </p:sp>
      <p:sp>
        <p:nvSpPr>
          <p:cNvPr id="304" name="Google Shape;304;p31"/>
          <p:cNvSpPr/>
          <p:nvPr/>
        </p:nvSpPr>
        <p:spPr>
          <a:xfrm>
            <a:off x="1460252" y="4652798"/>
            <a:ext cx="4809206" cy="2614317"/>
          </a:xfrm>
          <a:custGeom>
            <a:rect b="b" l="l" r="r" t="t"/>
            <a:pathLst>
              <a:path extrusionOk="0" h="2614317" w="4809206">
                <a:moveTo>
                  <a:pt x="0" y="0"/>
                </a:moveTo>
                <a:lnTo>
                  <a:pt x="4809206" y="0"/>
                </a:lnTo>
                <a:lnTo>
                  <a:pt x="4809206" y="2614317"/>
                </a:lnTo>
                <a:lnTo>
                  <a:pt x="0" y="26143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7413" l="0" r="0" t="-17415"/>
            </a:stretch>
          </a:blipFill>
          <a:ln>
            <a:noFill/>
          </a:ln>
        </p:spPr>
      </p:sp>
      <p:sp>
        <p:nvSpPr>
          <p:cNvPr id="305" name="Google Shape;305;p31"/>
          <p:cNvSpPr txBox="1"/>
          <p:nvPr/>
        </p:nvSpPr>
        <p:spPr>
          <a:xfrm>
            <a:off x="4914122" y="349249"/>
            <a:ext cx="8898285" cy="679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7B2D9F"/>
                </a:solidFill>
                <a:latin typeface="Lato"/>
                <a:ea typeface="Lato"/>
                <a:cs typeface="Lato"/>
                <a:sym typeface="Lato"/>
              </a:rPr>
              <a:t>Knowledge Base &amp; Analytics Dashboard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31"/>
          <p:cNvSpPr txBox="1"/>
          <p:nvPr/>
        </p:nvSpPr>
        <p:spPr>
          <a:xfrm>
            <a:off x="7822029" y="1103147"/>
            <a:ext cx="10281642" cy="70231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sng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FAQs, Q&amp;A, and Performance Insights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8C52FF"/>
                </a:solidFill>
                <a:latin typeface="Lato"/>
                <a:ea typeface="Lato"/>
                <a:cs typeface="Lato"/>
                <a:sym typeface="Lato"/>
              </a:rPr>
              <a:t>Knowledge Base Management: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Add, edit, and delete FAQs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Manage dynamic question–answer pairs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Instant updates reflected in chatbot responses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8C52FF"/>
                </a:solidFill>
                <a:latin typeface="Lato"/>
                <a:ea typeface="Lato"/>
                <a:cs typeface="Lato"/>
                <a:sym typeface="Lato"/>
              </a:rPr>
              <a:t>Analytics Dashboard: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Total queries count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Success rate and confidence trends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Intent-wise usage statistics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0" i="0" lang="en-US" sz="39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Performance metrics visualization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 flipH="1" rot="9257682">
            <a:off x="12037037" y="-954371"/>
            <a:ext cx="7674102" cy="8229600"/>
          </a:xfrm>
          <a:custGeom>
            <a:rect b="b" l="l" r="r" t="t"/>
            <a:pathLst>
              <a:path extrusionOk="0"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94" name="Google Shape;94;p14"/>
          <p:cNvGrpSpPr/>
          <p:nvPr/>
        </p:nvGrpSpPr>
        <p:grpSpPr>
          <a:xfrm>
            <a:off x="725985" y="3147638"/>
            <a:ext cx="15148103" cy="6413377"/>
            <a:chOff x="0" y="-47625"/>
            <a:chExt cx="3989624" cy="1689120"/>
          </a:xfrm>
        </p:grpSpPr>
        <p:sp>
          <p:nvSpPr>
            <p:cNvPr id="95" name="Google Shape;95;p14"/>
            <p:cNvSpPr/>
            <p:nvPr/>
          </p:nvSpPr>
          <p:spPr>
            <a:xfrm>
              <a:off x="0" y="0"/>
              <a:ext cx="3989624" cy="1641495"/>
            </a:xfrm>
            <a:custGeom>
              <a:rect b="b" l="l" r="r" t="t"/>
              <a:pathLst>
                <a:path extrusionOk="0" h="1641495" w="3989624">
                  <a:moveTo>
                    <a:pt x="10222" y="0"/>
                  </a:moveTo>
                  <a:lnTo>
                    <a:pt x="3979402" y="0"/>
                  </a:lnTo>
                  <a:cubicBezTo>
                    <a:pt x="3982113" y="0"/>
                    <a:pt x="3984713" y="1077"/>
                    <a:pt x="3986630" y="2994"/>
                  </a:cubicBezTo>
                  <a:cubicBezTo>
                    <a:pt x="3988546" y="4911"/>
                    <a:pt x="3989624" y="7511"/>
                    <a:pt x="3989624" y="10222"/>
                  </a:cubicBezTo>
                  <a:lnTo>
                    <a:pt x="3989624" y="1631273"/>
                  </a:lnTo>
                  <a:cubicBezTo>
                    <a:pt x="3989624" y="1633984"/>
                    <a:pt x="3988546" y="1636584"/>
                    <a:pt x="3986630" y="1638501"/>
                  </a:cubicBezTo>
                  <a:cubicBezTo>
                    <a:pt x="3984713" y="1640418"/>
                    <a:pt x="3982113" y="1641495"/>
                    <a:pt x="3979402" y="1641495"/>
                  </a:cubicBezTo>
                  <a:lnTo>
                    <a:pt x="10222" y="1641495"/>
                  </a:lnTo>
                  <a:cubicBezTo>
                    <a:pt x="7511" y="1641495"/>
                    <a:pt x="4911" y="1640418"/>
                    <a:pt x="2994" y="1638501"/>
                  </a:cubicBezTo>
                  <a:cubicBezTo>
                    <a:pt x="1077" y="1636584"/>
                    <a:pt x="0" y="1633984"/>
                    <a:pt x="0" y="1631273"/>
                  </a:cubicBezTo>
                  <a:lnTo>
                    <a:pt x="0" y="10222"/>
                  </a:lnTo>
                  <a:cubicBezTo>
                    <a:pt x="0" y="7511"/>
                    <a:pt x="1077" y="4911"/>
                    <a:pt x="2994" y="2994"/>
                  </a:cubicBezTo>
                  <a:cubicBezTo>
                    <a:pt x="4911" y="1077"/>
                    <a:pt x="7511" y="0"/>
                    <a:pt x="10222" y="0"/>
                  </a:cubicBezTo>
                  <a:close/>
                </a:path>
              </a:pathLst>
            </a:custGeom>
            <a:solidFill>
              <a:srgbClr val="000000"/>
            </a:solidFill>
            <a:ln cap="sq" cmpd="sng" w="38100">
              <a:solidFill>
                <a:srgbClr val="E5E1DA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4"/>
            <p:cNvSpPr txBox="1"/>
            <p:nvPr/>
          </p:nvSpPr>
          <p:spPr>
            <a:xfrm>
              <a:off x="0" y="-47625"/>
              <a:ext cx="3989624" cy="16891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7" name="Google Shape;97;p14"/>
          <p:cNvSpPr/>
          <p:nvPr/>
        </p:nvSpPr>
        <p:spPr>
          <a:xfrm>
            <a:off x="-2147874" y="7962921"/>
            <a:ext cx="5747719" cy="3384081"/>
          </a:xfrm>
          <a:custGeom>
            <a:rect b="b" l="l" r="r" t="t"/>
            <a:pathLst>
              <a:path extrusionOk="0"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43178" l="-18296" r="0" t="0"/>
            </a:stretch>
          </a:blipFill>
          <a:ln>
            <a:noFill/>
          </a:ln>
        </p:spPr>
      </p:sp>
      <p:sp>
        <p:nvSpPr>
          <p:cNvPr id="98" name="Google Shape;98;p14"/>
          <p:cNvSpPr txBox="1"/>
          <p:nvPr/>
        </p:nvSpPr>
        <p:spPr>
          <a:xfrm>
            <a:off x="725985" y="713019"/>
            <a:ext cx="7273915" cy="1050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i="0" lang="en-US" sz="6999" u="none" cap="none" strike="noStrike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AGENDA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2224052" y="3934895"/>
            <a:ext cx="5441644" cy="860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Introduction: BankBot AI – A Smart Banking Assistant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1525526" y="3934895"/>
            <a:ext cx="444559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2224052" y="5073670"/>
            <a:ext cx="5441644" cy="860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Milestone 1: Chatbot UI &amp; Intent Detection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1525526" y="5073670"/>
            <a:ext cx="444559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2224052" y="6210320"/>
            <a:ext cx="5441644" cy="1298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Milestone 1: Intent Management &amp; Basic Analytics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t/>
            </a:r>
            <a:endParaRPr b="0" i="0" sz="2499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1525526" y="6210320"/>
            <a:ext cx="444559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2224052" y="7346970"/>
            <a:ext cx="5441644" cy="860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Milestone 2: Secure User Authentication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1525526" y="7346970"/>
            <a:ext cx="444559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4"/>
          <p:cNvSpPr txBox="1"/>
          <p:nvPr/>
        </p:nvSpPr>
        <p:spPr>
          <a:xfrm>
            <a:off x="2224052" y="8483621"/>
            <a:ext cx="5441644" cy="860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Milestone 2: Project Dashboard &amp; Key Capabilities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1525526" y="8483621"/>
            <a:ext cx="444559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4"/>
          <p:cNvSpPr txBox="1"/>
          <p:nvPr/>
        </p:nvSpPr>
        <p:spPr>
          <a:xfrm>
            <a:off x="9621293" y="3935958"/>
            <a:ext cx="5441644" cy="860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Milestone 2: Advanced Banking Chatbot Assistant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 txBox="1"/>
          <p:nvPr/>
        </p:nvSpPr>
        <p:spPr>
          <a:xfrm>
            <a:off x="8922767" y="3935958"/>
            <a:ext cx="444559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 txBox="1"/>
          <p:nvPr/>
        </p:nvSpPr>
        <p:spPr>
          <a:xfrm>
            <a:off x="9621293" y="5074733"/>
            <a:ext cx="5441644" cy="860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Milestone 2: Transaction History &amp; Analytics Dashboard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8922767" y="5074733"/>
            <a:ext cx="444559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9495230" y="5667396"/>
            <a:ext cx="5441700" cy="49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43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Milestone 3: Intelligent Chatbot Core &amp; Analytics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Milestone 4:Design and implement secure Admin Login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Conclusion: Achievements and Future Outlook </a:t>
            </a:r>
            <a:endParaRPr b="0" i="0" sz="2499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t/>
            </a:r>
            <a:endParaRPr b="0" i="0" sz="2499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t/>
            </a:r>
            <a:endParaRPr b="0" i="0" sz="2499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14"/>
          <p:cNvSpPr txBox="1"/>
          <p:nvPr/>
        </p:nvSpPr>
        <p:spPr>
          <a:xfrm>
            <a:off x="8922767" y="6211383"/>
            <a:ext cx="444559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2"/>
          <p:cNvSpPr/>
          <p:nvPr/>
        </p:nvSpPr>
        <p:spPr>
          <a:xfrm flipH="1" rot="2100837">
            <a:off x="8982673" y="428119"/>
            <a:ext cx="8310061" cy="8781453"/>
          </a:xfrm>
          <a:custGeom>
            <a:rect b="b" l="l" r="r" t="t"/>
            <a:pathLst>
              <a:path extrusionOk="0"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865" l="0" r="-378" t="0"/>
            </a:stretch>
          </a:blipFill>
          <a:ln>
            <a:noFill/>
          </a:ln>
        </p:spPr>
      </p:sp>
      <p:sp>
        <p:nvSpPr>
          <p:cNvPr id="312" name="Google Shape;312;p32"/>
          <p:cNvSpPr txBox="1"/>
          <p:nvPr/>
        </p:nvSpPr>
        <p:spPr>
          <a:xfrm>
            <a:off x="928665" y="3213525"/>
            <a:ext cx="11411477" cy="2203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8"/>
              <a:buFont typeface="Arial"/>
              <a:buNone/>
            </a:pPr>
            <a:r>
              <a:rPr b="1" i="0" lang="en-US" sz="14508" u="none" cap="none" strike="noStrike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Thank You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2"/>
          <p:cNvSpPr txBox="1"/>
          <p:nvPr/>
        </p:nvSpPr>
        <p:spPr>
          <a:xfrm>
            <a:off x="928665" y="7119480"/>
            <a:ext cx="6096698" cy="566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Presented by B Satheesh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/>
          <p:nvPr/>
        </p:nvSpPr>
        <p:spPr>
          <a:xfrm>
            <a:off x="11383875" y="0"/>
            <a:ext cx="6904125" cy="10287000"/>
          </a:xfrm>
          <a:custGeom>
            <a:rect b="b" l="l" r="r" t="t"/>
            <a:pathLst>
              <a:path extrusionOk="0" h="1415652" w="950116">
                <a:moveTo>
                  <a:pt x="0" y="0"/>
                </a:moveTo>
                <a:lnTo>
                  <a:pt x="950116" y="0"/>
                </a:lnTo>
                <a:lnTo>
                  <a:pt x="950116" y="1415652"/>
                </a:lnTo>
                <a:lnTo>
                  <a:pt x="0" y="141565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-8444" t="-9241"/>
            </a:stretch>
          </a:blipFill>
          <a:ln>
            <a:noFill/>
          </a:ln>
        </p:spPr>
      </p:sp>
      <p:grpSp>
        <p:nvGrpSpPr>
          <p:cNvPr id="120" name="Google Shape;120;p15"/>
          <p:cNvGrpSpPr/>
          <p:nvPr/>
        </p:nvGrpSpPr>
        <p:grpSpPr>
          <a:xfrm>
            <a:off x="1028700" y="956228"/>
            <a:ext cx="12577417" cy="8281965"/>
            <a:chOff x="0" y="-38100"/>
            <a:chExt cx="3312549" cy="2181244"/>
          </a:xfrm>
        </p:grpSpPr>
        <p:sp>
          <p:nvSpPr>
            <p:cNvPr id="121" name="Google Shape;121;p15"/>
            <p:cNvSpPr/>
            <p:nvPr/>
          </p:nvSpPr>
          <p:spPr>
            <a:xfrm>
              <a:off x="0" y="0"/>
              <a:ext cx="3312549" cy="2143144"/>
            </a:xfrm>
            <a:custGeom>
              <a:rect b="b" l="l" r="r" t="t"/>
              <a:pathLst>
                <a:path extrusionOk="0" h="2143144" w="3312549">
                  <a:moveTo>
                    <a:pt x="12311" y="0"/>
                  </a:moveTo>
                  <a:lnTo>
                    <a:pt x="3300238" y="0"/>
                  </a:lnTo>
                  <a:cubicBezTo>
                    <a:pt x="3307037" y="0"/>
                    <a:pt x="3312549" y="5512"/>
                    <a:pt x="3312549" y="12311"/>
                  </a:cubicBezTo>
                  <a:lnTo>
                    <a:pt x="3312549" y="2130834"/>
                  </a:lnTo>
                  <a:cubicBezTo>
                    <a:pt x="3312549" y="2134099"/>
                    <a:pt x="3311251" y="2137230"/>
                    <a:pt x="3308943" y="2139539"/>
                  </a:cubicBezTo>
                  <a:cubicBezTo>
                    <a:pt x="3306634" y="2141847"/>
                    <a:pt x="3303503" y="2143144"/>
                    <a:pt x="3300238" y="2143144"/>
                  </a:cubicBezTo>
                  <a:lnTo>
                    <a:pt x="12311" y="2143144"/>
                  </a:lnTo>
                  <a:cubicBezTo>
                    <a:pt x="9046" y="2143144"/>
                    <a:pt x="5915" y="2141847"/>
                    <a:pt x="3606" y="2139539"/>
                  </a:cubicBezTo>
                  <a:cubicBezTo>
                    <a:pt x="1297" y="2137230"/>
                    <a:pt x="0" y="2134099"/>
                    <a:pt x="0" y="2130834"/>
                  </a:cubicBezTo>
                  <a:lnTo>
                    <a:pt x="0" y="12311"/>
                  </a:lnTo>
                  <a:cubicBezTo>
                    <a:pt x="0" y="9046"/>
                    <a:pt x="1297" y="5915"/>
                    <a:pt x="3606" y="3606"/>
                  </a:cubicBezTo>
                  <a:cubicBezTo>
                    <a:pt x="5915" y="1297"/>
                    <a:pt x="9046" y="0"/>
                    <a:pt x="12311" y="0"/>
                  </a:cubicBezTo>
                  <a:close/>
                </a:path>
              </a:pathLst>
            </a:custGeom>
            <a:solidFill>
              <a:srgbClr val="000000"/>
            </a:solidFill>
            <a:ln cap="sq" cmpd="sng" w="38100">
              <a:solidFill>
                <a:srgbClr val="E5E1DA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5"/>
            <p:cNvSpPr txBox="1"/>
            <p:nvPr/>
          </p:nvSpPr>
          <p:spPr>
            <a:xfrm>
              <a:off x="0" y="-38100"/>
              <a:ext cx="3312548" cy="21812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15"/>
          <p:cNvSpPr/>
          <p:nvPr/>
        </p:nvSpPr>
        <p:spPr>
          <a:xfrm flipH="1" rot="6626729">
            <a:off x="-8130685" y="1817905"/>
            <a:ext cx="12221289" cy="8822969"/>
          </a:xfrm>
          <a:custGeom>
            <a:rect b="b" l="l" r="r" t="t"/>
            <a:pathLst>
              <a:path extrusionOk="0"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4" name="Google Shape;124;p15"/>
          <p:cNvSpPr txBox="1"/>
          <p:nvPr/>
        </p:nvSpPr>
        <p:spPr>
          <a:xfrm>
            <a:off x="2129473" y="2763863"/>
            <a:ext cx="9267600" cy="28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AI-powered, secure banking assistant with a conversational interface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AI-Powered Banking Assistant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BankBot AI leverages advanced artificial intelligence and natural language processing to provide users with a seamless and intuitive banking experience, simulating real-world banking operations through </a:t>
            </a:r>
            <a:r>
              <a:rPr b="0" i="0" lang="en-US" sz="2200" u="sng" cap="none" strike="noStrike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conversational interactions.</a:t>
            </a:r>
            <a:endParaRPr b="0" i="0" sz="1400" u="sng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6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15"/>
          <p:cNvSpPr txBox="1"/>
          <p:nvPr/>
        </p:nvSpPr>
        <p:spPr>
          <a:xfrm>
            <a:off x="2129473" y="1475600"/>
            <a:ext cx="8043479" cy="1085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INTRODUCTION: BANKBOT AI – A SMART BANKING ASSISTANT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5"/>
          <p:cNvSpPr txBox="1"/>
          <p:nvPr/>
        </p:nvSpPr>
        <p:spPr>
          <a:xfrm>
            <a:off x="2129475" y="5630075"/>
            <a:ext cx="6804900" cy="3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14"/>
              <a:buFont typeface="Arial"/>
              <a:buNone/>
            </a:pPr>
            <a:r>
              <a:rPr b="0" i="0" lang="en-US" sz="1814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Secure Authentication and Transaction Handling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14"/>
              <a:buFont typeface="Arial"/>
              <a:buNone/>
            </a:pPr>
            <a:r>
              <a:rPr b="0" i="0" lang="en-US" sz="1814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primary goal of BankBot AI is to ensure secure user interactions through robust authentication mechanisms and safe handling of banking transactions, instilling trust in digital banking systems.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14"/>
              <a:buFont typeface="Arial"/>
              <a:buNone/>
            </a:pPr>
            <a:r>
              <a:rPr b="0" i="0" lang="en-US" sz="1814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Milestones Overview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14"/>
              <a:buFont typeface="Arial"/>
              <a:buNone/>
            </a:pPr>
            <a:r>
              <a:rPr b="0" i="0" lang="en-US" sz="1814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This presentation covers two significant milestones.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5821" lvl="1" marL="391644" marR="0" rtl="0" algn="l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1814"/>
              <a:buFont typeface="Arial"/>
              <a:buChar char="•"/>
            </a:pPr>
            <a:r>
              <a:rPr b="0" i="0" lang="en-US" sz="1814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Milestone 1 focuses on establishing core chatbot functionalities.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5821" lvl="1" marL="391644" marR="0" rtl="0" algn="l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1814"/>
              <a:buFont typeface="Arial"/>
              <a:buChar char="•"/>
            </a:pPr>
            <a:r>
              <a:rPr b="0" i="0" lang="en-US" sz="1814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Milestone 2 emphasizes secure user interactions and the introduction of advanced banking features.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633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14"/>
              <a:buFont typeface="Arial"/>
              <a:buNone/>
            </a:pPr>
            <a:r>
              <a:t/>
            </a:r>
            <a:endParaRPr b="0" i="0" sz="1814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/>
          <p:nvPr/>
        </p:nvSpPr>
        <p:spPr>
          <a:xfrm>
            <a:off x="781877" y="1028700"/>
            <a:ext cx="16151764" cy="9080030"/>
          </a:xfrm>
          <a:custGeom>
            <a:rect b="b" l="l" r="r" t="t"/>
            <a:pathLst>
              <a:path extrusionOk="0" h="9080030" w="16151764">
                <a:moveTo>
                  <a:pt x="0" y="0"/>
                </a:moveTo>
                <a:lnTo>
                  <a:pt x="16151764" y="0"/>
                </a:lnTo>
                <a:lnTo>
                  <a:pt x="16151764" y="9080030"/>
                </a:lnTo>
                <a:lnTo>
                  <a:pt x="0" y="90800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104" r="-1102" t="0"/>
            </a:stretch>
          </a:blipFill>
          <a:ln>
            <a:noFill/>
          </a:ln>
        </p:spPr>
      </p:sp>
      <p:sp>
        <p:nvSpPr>
          <p:cNvPr id="132" name="Google Shape;132;p16"/>
          <p:cNvSpPr txBox="1"/>
          <p:nvPr/>
        </p:nvSpPr>
        <p:spPr>
          <a:xfrm>
            <a:off x="7751278" y="191125"/>
            <a:ext cx="31494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99"/>
              <a:buFont typeface="Arial"/>
              <a:buNone/>
            </a:pPr>
            <a:r>
              <a:rPr b="1" i="0" lang="en-US" sz="4899" u="none" cap="none" strike="noStrike">
                <a:solidFill>
                  <a:srgbClr val="8EC3AC"/>
                </a:solidFill>
                <a:latin typeface="Lato"/>
                <a:ea typeface="Lato"/>
                <a:cs typeface="Lato"/>
                <a:sym typeface="Lato"/>
              </a:rPr>
              <a:t>Interface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7"/>
          <p:cNvGrpSpPr/>
          <p:nvPr/>
        </p:nvGrpSpPr>
        <p:grpSpPr>
          <a:xfrm rot="5400000">
            <a:off x="4510966" y="4730358"/>
            <a:ext cx="8729104" cy="826286"/>
            <a:chOff x="0" y="-38100"/>
            <a:chExt cx="2299023" cy="217623"/>
          </a:xfrm>
        </p:grpSpPr>
        <p:sp>
          <p:nvSpPr>
            <p:cNvPr id="138" name="Google Shape;138;p17"/>
            <p:cNvSpPr/>
            <p:nvPr/>
          </p:nvSpPr>
          <p:spPr>
            <a:xfrm>
              <a:off x="0" y="0"/>
              <a:ext cx="2299023" cy="179523"/>
            </a:xfrm>
            <a:custGeom>
              <a:rect b="b" l="l" r="r" t="t"/>
              <a:pathLst>
                <a:path extrusionOk="0"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E5E1D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7"/>
            <p:cNvSpPr txBox="1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0" name="Google Shape;140;p17"/>
          <p:cNvSpPr/>
          <p:nvPr/>
        </p:nvSpPr>
        <p:spPr>
          <a:xfrm>
            <a:off x="8574588" y="926782"/>
            <a:ext cx="457200" cy="460655"/>
          </a:xfrm>
          <a:custGeom>
            <a:rect b="b" l="l" r="r" t="t"/>
            <a:pathLst>
              <a:path extrusionOk="0"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1" name="Google Shape;141;p17"/>
          <p:cNvSpPr/>
          <p:nvPr/>
        </p:nvSpPr>
        <p:spPr>
          <a:xfrm>
            <a:off x="8574588" y="4010041"/>
            <a:ext cx="457200" cy="460655"/>
          </a:xfrm>
          <a:custGeom>
            <a:rect b="b" l="l" r="r" t="t"/>
            <a:pathLst>
              <a:path extrusionOk="0"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2" name="Google Shape;142;p17"/>
          <p:cNvSpPr/>
          <p:nvPr/>
        </p:nvSpPr>
        <p:spPr>
          <a:xfrm>
            <a:off x="8574588" y="7505560"/>
            <a:ext cx="457200" cy="460655"/>
          </a:xfrm>
          <a:custGeom>
            <a:rect b="b" l="l" r="r" t="t"/>
            <a:pathLst>
              <a:path extrusionOk="0"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3" name="Google Shape;143;p17"/>
          <p:cNvSpPr/>
          <p:nvPr/>
        </p:nvSpPr>
        <p:spPr>
          <a:xfrm rot="10435729">
            <a:off x="-696093" y="-3780464"/>
            <a:ext cx="7951775" cy="8527373"/>
          </a:xfrm>
          <a:custGeom>
            <a:rect b="b" l="l" r="r" t="t"/>
            <a:pathLst>
              <a:path extrusionOk="0"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4" name="Google Shape;144;p17"/>
          <p:cNvSpPr txBox="1"/>
          <p:nvPr/>
        </p:nvSpPr>
        <p:spPr>
          <a:xfrm>
            <a:off x="9798106" y="1359530"/>
            <a:ext cx="7461194" cy="16630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0" i="0" lang="en-US" sz="23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Built using the Streamlit framework, the chatbot interface allows users to easily input banking queries and receive prompt responses, enhancing user engagement and accessibility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9144000" y="4175370"/>
            <a:ext cx="5199649" cy="504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99"/>
              <a:buFont typeface="Arial"/>
              <a:buNone/>
            </a:pPr>
            <a:r>
              <a:rPr b="1" i="0" lang="en-US" sz="29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Query History Logging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7"/>
          <p:cNvSpPr txBox="1"/>
          <p:nvPr/>
        </p:nvSpPr>
        <p:spPr>
          <a:xfrm>
            <a:off x="9664756" y="4695892"/>
            <a:ext cx="7461194" cy="16630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0" i="0" lang="en-US" sz="23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system meticulously logs user queries along with detected intents and confidence scores, enabling continuous monitoring and improvement of chatbot performance.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7"/>
          <p:cNvSpPr txBox="1"/>
          <p:nvPr/>
        </p:nvSpPr>
        <p:spPr>
          <a:xfrm>
            <a:off x="9144000" y="7468375"/>
            <a:ext cx="5199649" cy="497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99"/>
              <a:buFont typeface="Arial"/>
              <a:buNone/>
            </a:pPr>
            <a:r>
              <a:rPr b="1" i="0" lang="en-US" sz="28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Intent Detection Functionality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7"/>
          <p:cNvSpPr txBox="1"/>
          <p:nvPr/>
        </p:nvSpPr>
        <p:spPr>
          <a:xfrm>
            <a:off x="9531406" y="7918590"/>
            <a:ext cx="7461194" cy="16630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0" i="0" lang="en-US" sz="23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chatbot accurately interprets user intentions such as transfer_money, check_balance, and change_pin from natural language inputs, ensuring effective communication.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>
            <a:off x="0" y="5076825"/>
            <a:ext cx="7315200" cy="11093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99"/>
              <a:buFont typeface="Arial"/>
              <a:buNone/>
            </a:pPr>
            <a:r>
              <a:rPr b="0" i="0" lang="en-US" sz="31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MILESTONE 1: CHATBOT UI &amp; INTENT DETECTION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7"/>
          <p:cNvSpPr txBox="1"/>
          <p:nvPr/>
        </p:nvSpPr>
        <p:spPr>
          <a:xfrm>
            <a:off x="736997" y="6426991"/>
            <a:ext cx="6146006" cy="323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99"/>
              <a:buFont typeface="Arial"/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Streamlit-based interface for user-friendly banking queries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7"/>
          <p:cNvSpPr txBox="1"/>
          <p:nvPr/>
        </p:nvSpPr>
        <p:spPr>
          <a:xfrm>
            <a:off x="8803188" y="841230"/>
            <a:ext cx="6511897" cy="565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18"/>
              <a:buFont typeface="Arial"/>
              <a:buNone/>
            </a:pPr>
            <a:r>
              <a:rPr b="0" i="0" lang="en-US" sz="3218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User-Friendly Chatbot Interface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/>
          <p:nvPr/>
        </p:nvSpPr>
        <p:spPr>
          <a:xfrm rot="10800000">
            <a:off x="-6844491" y="-3015084"/>
            <a:ext cx="9744477" cy="7040385"/>
          </a:xfrm>
          <a:custGeom>
            <a:rect b="b" l="l" r="r" t="t"/>
            <a:pathLst>
              <a:path extrusionOk="0"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7" name="Google Shape;157;p18"/>
          <p:cNvSpPr/>
          <p:nvPr/>
        </p:nvSpPr>
        <p:spPr>
          <a:xfrm rot="5400000">
            <a:off x="14011079" y="-2759658"/>
            <a:ext cx="9744477" cy="7040385"/>
          </a:xfrm>
          <a:custGeom>
            <a:rect b="b" l="l" r="r" t="t"/>
            <a:pathLst>
              <a:path extrusionOk="0"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8" name="Google Shape;158;p18"/>
          <p:cNvSpPr/>
          <p:nvPr/>
        </p:nvSpPr>
        <p:spPr>
          <a:xfrm>
            <a:off x="670073" y="4536452"/>
            <a:ext cx="717254" cy="722674"/>
          </a:xfrm>
          <a:custGeom>
            <a:rect b="b" l="l" r="r" t="t"/>
            <a:pathLst>
              <a:path extrusionOk="0" h="722674" w="717254">
                <a:moveTo>
                  <a:pt x="0" y="0"/>
                </a:moveTo>
                <a:lnTo>
                  <a:pt x="717254" y="0"/>
                </a:lnTo>
                <a:lnTo>
                  <a:pt x="717254" y="722675"/>
                </a:lnTo>
                <a:lnTo>
                  <a:pt x="0" y="7226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9" name="Google Shape;159;p18"/>
          <p:cNvSpPr/>
          <p:nvPr/>
        </p:nvSpPr>
        <p:spPr>
          <a:xfrm>
            <a:off x="6777204" y="4420826"/>
            <a:ext cx="717254" cy="722674"/>
          </a:xfrm>
          <a:custGeom>
            <a:rect b="b" l="l" r="r" t="t"/>
            <a:pathLst>
              <a:path extrusionOk="0"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0" name="Google Shape;160;p18"/>
          <p:cNvSpPr/>
          <p:nvPr/>
        </p:nvSpPr>
        <p:spPr>
          <a:xfrm>
            <a:off x="12793873" y="4420826"/>
            <a:ext cx="717254" cy="722674"/>
          </a:xfrm>
          <a:custGeom>
            <a:rect b="b" l="l" r="r" t="t"/>
            <a:pathLst>
              <a:path extrusionOk="0"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1" name="Google Shape;161;p18"/>
          <p:cNvSpPr txBox="1"/>
          <p:nvPr/>
        </p:nvSpPr>
        <p:spPr>
          <a:xfrm>
            <a:off x="533023" y="5585148"/>
            <a:ext cx="4733925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FBF9F1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b="1" i="0" lang="en-US" sz="2499" u="none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ntent Manager Overview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533023" y="6137598"/>
            <a:ext cx="4733925" cy="274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9"/>
              <a:buFont typeface="Arial"/>
              <a:buNone/>
            </a:pPr>
            <a:r>
              <a:rPr b="0" i="0" lang="en-US" sz="22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Intent Manager houses a comprehensive list of predefined banking intents, ensuring the chatbot can respond effectively to a wide range of user queries.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9"/>
              <a:buFont typeface="Arial"/>
              <a:buNone/>
            </a:pPr>
            <a:r>
              <a:t/>
            </a:r>
            <a:endParaRPr b="0" i="0" sz="2299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9"/>
              <a:buFont typeface="Arial"/>
              <a:buNone/>
            </a:pPr>
            <a:r>
              <a:t/>
            </a:r>
            <a:endParaRPr b="0" i="0" sz="2299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18"/>
          <p:cNvSpPr txBox="1"/>
          <p:nvPr/>
        </p:nvSpPr>
        <p:spPr>
          <a:xfrm>
            <a:off x="2238056" y="1038225"/>
            <a:ext cx="12922613" cy="13252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Arial"/>
              <a:buNone/>
            </a:pPr>
            <a:r>
              <a:rPr b="1" i="0" lang="en-US" sz="4600" u="none" cap="none" strike="noStrike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MILESTONE 1: INTENT MANAGEMENT &amp; BASIC ANALYTICS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8"/>
          <p:cNvSpPr txBox="1"/>
          <p:nvPr/>
        </p:nvSpPr>
        <p:spPr>
          <a:xfrm>
            <a:off x="6612756" y="5585148"/>
            <a:ext cx="4733925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Supported Banking Services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8"/>
          <p:cNvSpPr txBox="1"/>
          <p:nvPr/>
        </p:nvSpPr>
        <p:spPr>
          <a:xfrm>
            <a:off x="6612756" y="6160135"/>
            <a:ext cx="4733925" cy="30981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99"/>
              <a:buFont typeface="Arial"/>
              <a:buNone/>
            </a:pPr>
            <a:r>
              <a:rPr b="0" i="0" lang="en-US" sz="21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Through predefined intents, the chatbot supports banking services such as: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7490" lvl="1" marL="474979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199"/>
              <a:buFont typeface="Arial"/>
              <a:buChar char="•"/>
            </a:pPr>
            <a:r>
              <a:rPr b="0" i="0" lang="en-US" sz="21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Fund transfers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7490" lvl="1" marL="474979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199"/>
              <a:buFont typeface="Arial"/>
              <a:buChar char="•"/>
            </a:pPr>
            <a:r>
              <a:rPr b="0" i="0" lang="en-US" sz="21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Balance inquiries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7490" lvl="1" marL="474979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199"/>
              <a:buFont typeface="Arial"/>
              <a:buChar char="•"/>
            </a:pPr>
            <a:r>
              <a:rPr b="0" i="0" lang="en-US" sz="21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Card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7490" lvl="1" marL="474979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199"/>
              <a:buFont typeface="Arial"/>
              <a:buChar char="•"/>
            </a:pPr>
            <a:r>
              <a:rPr b="0" i="0" lang="en-US" sz="21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Account-related actions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369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99"/>
              <a:buFont typeface="Arial"/>
              <a:buNone/>
            </a:pPr>
            <a:r>
              <a:t/>
            </a:r>
            <a:endParaRPr b="0" i="0" sz="2199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18"/>
          <p:cNvSpPr txBox="1"/>
          <p:nvPr/>
        </p:nvSpPr>
        <p:spPr>
          <a:xfrm>
            <a:off x="12689706" y="5772473"/>
            <a:ext cx="4733593" cy="422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1" i="0" lang="en-US" sz="2499" u="none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Basic Analytics Visualization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12689706" y="6337623"/>
            <a:ext cx="4733593" cy="2174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Initial analytics provide insights into user interactions, helping identify patterns and trends in banking queries that guide future enhancements.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8"/>
          <p:cNvSpPr txBox="1"/>
          <p:nvPr/>
        </p:nvSpPr>
        <p:spPr>
          <a:xfrm>
            <a:off x="4237434" y="2467292"/>
            <a:ext cx="7450931" cy="4648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9"/>
              <a:buFont typeface="Arial"/>
              <a:buNone/>
            </a:pPr>
            <a:r>
              <a:rPr b="0" i="0" lang="en-US" sz="26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Managing intents and visualizing user interactions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/>
          <p:nvPr/>
        </p:nvSpPr>
        <p:spPr>
          <a:xfrm>
            <a:off x="2271414" y="1920068"/>
            <a:ext cx="13745171" cy="10034901"/>
          </a:xfrm>
          <a:custGeom>
            <a:rect b="b" l="l" r="r" t="t"/>
            <a:pathLst>
              <a:path extrusionOk="0" h="10034901" w="1374517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521" r="-519" t="0"/>
            </a:stretch>
          </a:blipFill>
          <a:ln>
            <a:noFill/>
          </a:ln>
        </p:spPr>
      </p:sp>
      <p:grpSp>
        <p:nvGrpSpPr>
          <p:cNvPr id="174" name="Google Shape;174;p19"/>
          <p:cNvGrpSpPr/>
          <p:nvPr/>
        </p:nvGrpSpPr>
        <p:grpSpPr>
          <a:xfrm>
            <a:off x="1830997" y="3272514"/>
            <a:ext cx="6823913" cy="2679013"/>
            <a:chOff x="0" y="-57150"/>
            <a:chExt cx="1797245" cy="705584"/>
          </a:xfrm>
        </p:grpSpPr>
        <p:sp>
          <p:nvSpPr>
            <p:cNvPr id="175" name="Google Shape;175;p19"/>
            <p:cNvSpPr/>
            <p:nvPr/>
          </p:nvSpPr>
          <p:spPr>
            <a:xfrm>
              <a:off x="0" y="0"/>
              <a:ext cx="1797245" cy="648434"/>
            </a:xfrm>
            <a:custGeom>
              <a:rect b="b" l="l" r="r" t="t"/>
              <a:pathLst>
                <a:path extrusionOk="0" h="648434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625743"/>
                  </a:lnTo>
                  <a:cubicBezTo>
                    <a:pt x="1797245" y="638275"/>
                    <a:pt x="1787086" y="648434"/>
                    <a:pt x="1774554" y="648434"/>
                  </a:cubicBezTo>
                  <a:lnTo>
                    <a:pt x="22691" y="648434"/>
                  </a:lnTo>
                  <a:cubicBezTo>
                    <a:pt x="10159" y="648434"/>
                    <a:pt x="0" y="638275"/>
                    <a:pt x="0" y="625743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cap="sq" cmpd="sng" w="38100">
              <a:solidFill>
                <a:srgbClr val="FBF9F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9"/>
            <p:cNvSpPr txBox="1"/>
            <p:nvPr/>
          </p:nvSpPr>
          <p:spPr>
            <a:xfrm>
              <a:off x="0" y="-57150"/>
              <a:ext cx="1797245" cy="7055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230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t/>
              </a:r>
              <a:endParaRPr b="0" i="0" sz="2599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b="0" i="0" lang="en-US" sz="2599" u="none" cap="none" strike="noStrik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Ensuring user account protection and data security</a:t>
              </a:r>
              <a:endParaRPr b="0" i="0" sz="2599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0230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t/>
              </a:r>
              <a:endParaRPr b="0" i="0" sz="2599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ctr">
                <a:lnSpc>
                  <a:spcPct val="10230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t/>
              </a:r>
              <a:endParaRPr b="0" i="0" sz="2599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77" name="Google Shape;177;p19"/>
          <p:cNvSpPr/>
          <p:nvPr/>
        </p:nvSpPr>
        <p:spPr>
          <a:xfrm>
            <a:off x="7950446" y="2645563"/>
            <a:ext cx="457200" cy="460655"/>
          </a:xfrm>
          <a:custGeom>
            <a:rect b="b" l="l" r="r" t="t"/>
            <a:pathLst>
              <a:path extrusionOk="0"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78" name="Google Shape;178;p19"/>
          <p:cNvGrpSpPr/>
          <p:nvPr/>
        </p:nvGrpSpPr>
        <p:grpSpPr>
          <a:xfrm>
            <a:off x="9633090" y="2311400"/>
            <a:ext cx="6823913" cy="984321"/>
            <a:chOff x="0" y="-38100"/>
            <a:chExt cx="1797245" cy="259245"/>
          </a:xfrm>
        </p:grpSpPr>
        <p:sp>
          <p:nvSpPr>
            <p:cNvPr id="179" name="Google Shape;179;p19"/>
            <p:cNvSpPr/>
            <p:nvPr/>
          </p:nvSpPr>
          <p:spPr>
            <a:xfrm>
              <a:off x="0" y="0"/>
              <a:ext cx="1797245" cy="221145"/>
            </a:xfrm>
            <a:custGeom>
              <a:rect b="b" l="l" r="r" t="t"/>
              <a:pathLst>
                <a:path extrusionOk="0"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cap="rnd" cmpd="sng" w="38100">
              <a:solidFill>
                <a:srgbClr val="FFD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9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1" name="Google Shape;181;p19"/>
          <p:cNvGrpSpPr/>
          <p:nvPr/>
        </p:nvGrpSpPr>
        <p:grpSpPr>
          <a:xfrm>
            <a:off x="9633090" y="3344844"/>
            <a:ext cx="6823913" cy="2256717"/>
            <a:chOff x="0" y="-38100"/>
            <a:chExt cx="1797245" cy="594362"/>
          </a:xfrm>
        </p:grpSpPr>
        <p:sp>
          <p:nvSpPr>
            <p:cNvPr id="182" name="Google Shape;182;p19"/>
            <p:cNvSpPr/>
            <p:nvPr/>
          </p:nvSpPr>
          <p:spPr>
            <a:xfrm>
              <a:off x="0" y="0"/>
              <a:ext cx="1797245" cy="556262"/>
            </a:xfrm>
            <a:custGeom>
              <a:rect b="b" l="l" r="r" t="t"/>
              <a:pathLst>
                <a:path extrusionOk="0"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cap="sq" cmpd="sng" w="38100">
              <a:solidFill>
                <a:srgbClr val="FFD94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9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" name="Google Shape;184;p19"/>
          <p:cNvGrpSpPr/>
          <p:nvPr/>
        </p:nvGrpSpPr>
        <p:grpSpPr>
          <a:xfrm>
            <a:off x="1830997" y="7176144"/>
            <a:ext cx="6823913" cy="2256717"/>
            <a:chOff x="0" y="-38100"/>
            <a:chExt cx="1797245" cy="594362"/>
          </a:xfrm>
        </p:grpSpPr>
        <p:sp>
          <p:nvSpPr>
            <p:cNvPr id="185" name="Google Shape;185;p19"/>
            <p:cNvSpPr/>
            <p:nvPr/>
          </p:nvSpPr>
          <p:spPr>
            <a:xfrm>
              <a:off x="0" y="0"/>
              <a:ext cx="1797245" cy="556262"/>
            </a:xfrm>
            <a:custGeom>
              <a:rect b="b" l="l" r="r" t="t"/>
              <a:pathLst>
                <a:path extrusionOk="0"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cap="sq" cmpd="sng" w="38100">
              <a:solidFill>
                <a:srgbClr val="FBF9F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9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p19"/>
          <p:cNvGrpSpPr/>
          <p:nvPr/>
        </p:nvGrpSpPr>
        <p:grpSpPr>
          <a:xfrm>
            <a:off x="9633090" y="6142700"/>
            <a:ext cx="6823913" cy="984321"/>
            <a:chOff x="0" y="-38100"/>
            <a:chExt cx="1797245" cy="259245"/>
          </a:xfrm>
        </p:grpSpPr>
        <p:sp>
          <p:nvSpPr>
            <p:cNvPr id="188" name="Google Shape;188;p19"/>
            <p:cNvSpPr/>
            <p:nvPr/>
          </p:nvSpPr>
          <p:spPr>
            <a:xfrm>
              <a:off x="0" y="0"/>
              <a:ext cx="1797245" cy="221145"/>
            </a:xfrm>
            <a:custGeom>
              <a:rect b="b" l="l" r="r" t="t"/>
              <a:pathLst>
                <a:path extrusionOk="0"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cap="rnd" cmpd="sng" w="38100">
              <a:solidFill>
                <a:srgbClr val="FBF9F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9"/>
            <p:cNvSpPr txBox="1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" name="Google Shape;190;p19"/>
          <p:cNvGrpSpPr/>
          <p:nvPr/>
        </p:nvGrpSpPr>
        <p:grpSpPr>
          <a:xfrm>
            <a:off x="9633090" y="7176144"/>
            <a:ext cx="6823913" cy="2256717"/>
            <a:chOff x="0" y="-38100"/>
            <a:chExt cx="1797245" cy="594362"/>
          </a:xfrm>
        </p:grpSpPr>
        <p:sp>
          <p:nvSpPr>
            <p:cNvPr id="191" name="Google Shape;191;p19"/>
            <p:cNvSpPr/>
            <p:nvPr/>
          </p:nvSpPr>
          <p:spPr>
            <a:xfrm>
              <a:off x="0" y="0"/>
              <a:ext cx="1797245" cy="556262"/>
            </a:xfrm>
            <a:custGeom>
              <a:rect b="b" l="l" r="r" t="t"/>
              <a:pathLst>
                <a:path extrusionOk="0"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cap="sq" cmpd="sng" w="38100">
              <a:solidFill>
                <a:srgbClr val="FBF9F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9"/>
            <p:cNvSpPr txBox="1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3" name="Google Shape;193;p19"/>
          <p:cNvSpPr/>
          <p:nvPr/>
        </p:nvSpPr>
        <p:spPr>
          <a:xfrm>
            <a:off x="15753800" y="6476864"/>
            <a:ext cx="457200" cy="460655"/>
          </a:xfrm>
          <a:custGeom>
            <a:rect b="b" l="l" r="r" t="t"/>
            <a:pathLst>
              <a:path extrusionOk="0"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4" name="Google Shape;194;p19"/>
          <p:cNvSpPr/>
          <p:nvPr/>
        </p:nvSpPr>
        <p:spPr>
          <a:xfrm>
            <a:off x="15764658" y="2647291"/>
            <a:ext cx="446341" cy="457200"/>
          </a:xfrm>
          <a:custGeom>
            <a:rect b="b" l="l" r="r" t="t"/>
            <a:pathLst>
              <a:path extrusionOk="0" h="457200" w="446341">
                <a:moveTo>
                  <a:pt x="0" y="0"/>
                </a:moveTo>
                <a:lnTo>
                  <a:pt x="446342" y="0"/>
                </a:lnTo>
                <a:lnTo>
                  <a:pt x="446342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5" name="Google Shape;195;p19"/>
          <p:cNvSpPr txBox="1"/>
          <p:nvPr/>
        </p:nvSpPr>
        <p:spPr>
          <a:xfrm>
            <a:off x="4525413" y="732618"/>
            <a:ext cx="9237174" cy="1454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MILESTONE 2: SECURE USER AUTHENTICATION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10159079" y="2429055"/>
            <a:ext cx="3854146" cy="9055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1" i="0" lang="en-US" sz="2600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USER REGISTRATION PROCESS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9"/>
          <p:cNvSpPr txBox="1"/>
          <p:nvPr/>
        </p:nvSpPr>
        <p:spPr>
          <a:xfrm>
            <a:off x="2078250" y="6496900"/>
            <a:ext cx="5872200" cy="28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84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None/>
            </a:pPr>
            <a:r>
              <a:t/>
            </a:r>
            <a:endParaRPr b="0" i="0" sz="2599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None/>
            </a:pPr>
            <a:r>
              <a:rPr b="0" i="0" lang="en-US" sz="2599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 secure multi-user login system protects sensitive user data, ensuring only authorized users can access banking information.</a:t>
            </a:r>
            <a:endParaRPr b="0" i="0" sz="2599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10108954" y="7460396"/>
            <a:ext cx="5872185" cy="20821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0" i="0" lang="en-US" sz="2399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Once logged in, users benefit from secure session management, protecting banking access from unauthorized use throughout the session.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t/>
            </a:r>
            <a:endParaRPr b="0" i="0" sz="2399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19"/>
          <p:cNvSpPr txBox="1"/>
          <p:nvPr/>
        </p:nvSpPr>
        <p:spPr>
          <a:xfrm>
            <a:off x="2607025" y="5969748"/>
            <a:ext cx="55884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99"/>
              <a:buFont typeface="Arial"/>
              <a:buNone/>
            </a:pPr>
            <a:r>
              <a:rPr b="0" i="0" lang="en-US" sz="40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Multi-User Login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9633090" y="4031501"/>
            <a:ext cx="6823913" cy="1044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9"/>
              <a:buFont typeface="Arial"/>
              <a:buNone/>
            </a:pPr>
            <a:r>
              <a:rPr b="0" i="0" lang="en-US" sz="1999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New users can easily create accounts within the BankBot AI ecosystem through a straightforward registration process, improving accessibility and onboarding.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9"/>
          <p:cNvSpPr txBox="1"/>
          <p:nvPr/>
        </p:nvSpPr>
        <p:spPr>
          <a:xfrm>
            <a:off x="9387087" y="6496911"/>
            <a:ext cx="6823913" cy="5473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99"/>
              <a:buFont typeface="Arial"/>
              <a:buNone/>
            </a:pPr>
            <a:r>
              <a:rPr b="0" i="0" lang="en-US" sz="31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Robust Session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0"/>
          <p:cNvSpPr/>
          <p:nvPr/>
        </p:nvSpPr>
        <p:spPr>
          <a:xfrm rot="-2181579">
            <a:off x="11199066" y="124438"/>
            <a:ext cx="10128448" cy="10895890"/>
          </a:xfrm>
          <a:custGeom>
            <a:rect b="b" l="l" r="r" t="t"/>
            <a:pathLst>
              <a:path extrusionOk="0"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55" r="-153" t="0"/>
            </a:stretch>
          </a:blipFill>
          <a:ln>
            <a:noFill/>
          </a:ln>
        </p:spPr>
      </p:sp>
      <p:sp>
        <p:nvSpPr>
          <p:cNvPr id="207" name="Google Shape;207;p20"/>
          <p:cNvSpPr/>
          <p:nvPr/>
        </p:nvSpPr>
        <p:spPr>
          <a:xfrm>
            <a:off x="-2280473" y="7962921"/>
            <a:ext cx="5747719" cy="3384081"/>
          </a:xfrm>
          <a:custGeom>
            <a:rect b="b" l="l" r="r" t="t"/>
            <a:pathLst>
              <a:path extrusionOk="0"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43178" l="-18296" r="0" t="0"/>
            </a:stretch>
          </a:blipFill>
          <a:ln>
            <a:noFill/>
          </a:ln>
        </p:spPr>
      </p:sp>
      <p:grpSp>
        <p:nvGrpSpPr>
          <p:cNvPr id="208" name="Google Shape;208;p20"/>
          <p:cNvGrpSpPr/>
          <p:nvPr/>
        </p:nvGrpSpPr>
        <p:grpSpPr>
          <a:xfrm>
            <a:off x="9144000" y="947720"/>
            <a:ext cx="8229600" cy="8229600"/>
            <a:chOff x="0" y="0"/>
            <a:chExt cx="812800" cy="812800"/>
          </a:xfrm>
        </p:grpSpPr>
        <p:sp>
          <p:nvSpPr>
            <p:cNvPr id="209" name="Google Shape;209;p2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cap="sq" cmpd="sng" w="38100">
              <a:solidFill>
                <a:srgbClr val="E5E1DA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1" name="Google Shape;211;p20"/>
          <p:cNvSpPr/>
          <p:nvPr/>
        </p:nvSpPr>
        <p:spPr>
          <a:xfrm>
            <a:off x="8489707" y="2788133"/>
            <a:ext cx="9245946" cy="5032672"/>
          </a:xfrm>
          <a:custGeom>
            <a:rect b="b" l="l" r="r" t="t"/>
            <a:pathLst>
              <a:path extrusionOk="0" h="5032672" w="9245946">
                <a:moveTo>
                  <a:pt x="0" y="0"/>
                </a:moveTo>
                <a:lnTo>
                  <a:pt x="9245946" y="0"/>
                </a:lnTo>
                <a:lnTo>
                  <a:pt x="9245946" y="5032672"/>
                </a:lnTo>
                <a:lnTo>
                  <a:pt x="0" y="50326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998" l="0" r="0" t="-4093"/>
            </a:stretch>
          </a:blipFill>
          <a:ln>
            <a:noFill/>
          </a:ln>
        </p:spPr>
      </p:sp>
      <p:sp>
        <p:nvSpPr>
          <p:cNvPr id="212" name="Google Shape;212;p20"/>
          <p:cNvSpPr txBox="1"/>
          <p:nvPr/>
        </p:nvSpPr>
        <p:spPr>
          <a:xfrm>
            <a:off x="942975" y="4447975"/>
            <a:ext cx="7188000" cy="67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FFD944"/>
                </a:solidFill>
                <a:latin typeface="Lato"/>
                <a:ea typeface="Lato"/>
                <a:cs typeface="Lato"/>
                <a:sym typeface="Lato"/>
              </a:rPr>
              <a:t>Comprehensive Project Dashboard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dashboard serves as a central hub providing an overview of the project, objectives, and key capabilities, enabling easy navigation and understanding.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Core Capabilities of BankBot AI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Key capabilities include: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9873" lvl="1" marL="539748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Chatbot-based banking actions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9873" lvl="1" marL="539748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Secure transaction execution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9873" lvl="1" marL="539748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Account management features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9873" lvl="1" marL="539748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E5E1DA"/>
              </a:buClr>
              <a:buSzPts val="2499"/>
              <a:buFont typeface="Arial"/>
              <a:buChar char="•"/>
            </a:pPr>
            <a:r>
              <a:rPr b="0" i="0" lang="en-US" sz="2499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Password-protected operations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t/>
            </a:r>
            <a:endParaRPr b="0" i="0" sz="2499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764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t/>
            </a:r>
            <a:endParaRPr b="0" i="0" sz="2499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0"/>
          <p:cNvSpPr txBox="1"/>
          <p:nvPr/>
        </p:nvSpPr>
        <p:spPr>
          <a:xfrm>
            <a:off x="942975" y="1608995"/>
            <a:ext cx="8012212" cy="19916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49"/>
              <a:buFont typeface="Arial"/>
              <a:buNone/>
            </a:pPr>
            <a:r>
              <a:rPr b="1" i="0" lang="en-US" sz="4649" u="none" cap="none" strike="noStrike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MILESTONE 2: PROJECT DASHBOARD &amp; KEY CAPABILITIES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0"/>
          <p:cNvSpPr txBox="1"/>
          <p:nvPr/>
        </p:nvSpPr>
        <p:spPr>
          <a:xfrm>
            <a:off x="1028700" y="4124771"/>
            <a:ext cx="5112841" cy="323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99"/>
              <a:buFont typeface="Arial"/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Central hub for project overview and capabilities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"/>
          <p:cNvSpPr/>
          <p:nvPr/>
        </p:nvSpPr>
        <p:spPr>
          <a:xfrm rot="10800000">
            <a:off x="-7116894" y="-3283768"/>
            <a:ext cx="9744477" cy="7040385"/>
          </a:xfrm>
          <a:custGeom>
            <a:rect b="b" l="l" r="r" t="t"/>
            <a:pathLst>
              <a:path extrusionOk="0"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4"/>
                </a:lnTo>
                <a:lnTo>
                  <a:pt x="0" y="70403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0" name="Google Shape;220;p21"/>
          <p:cNvSpPr/>
          <p:nvPr/>
        </p:nvSpPr>
        <p:spPr>
          <a:xfrm rot="7410612">
            <a:off x="15236894" y="3514366"/>
            <a:ext cx="9744477" cy="7040385"/>
          </a:xfrm>
          <a:custGeom>
            <a:rect b="b" l="l" r="r" t="t"/>
            <a:pathLst>
              <a:path extrusionOk="0"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21" name="Google Shape;221;p21"/>
          <p:cNvGrpSpPr/>
          <p:nvPr/>
        </p:nvGrpSpPr>
        <p:grpSpPr>
          <a:xfrm>
            <a:off x="1028700" y="558834"/>
            <a:ext cx="15338748" cy="795071"/>
            <a:chOff x="0" y="-38100"/>
            <a:chExt cx="4039835" cy="209401"/>
          </a:xfrm>
        </p:grpSpPr>
        <p:sp>
          <p:nvSpPr>
            <p:cNvPr id="222" name="Google Shape;222;p21"/>
            <p:cNvSpPr/>
            <p:nvPr/>
          </p:nvSpPr>
          <p:spPr>
            <a:xfrm>
              <a:off x="0" y="0"/>
              <a:ext cx="4039835" cy="171301"/>
            </a:xfrm>
            <a:custGeom>
              <a:rect b="b" l="l" r="r" t="t"/>
              <a:pathLst>
                <a:path extrusionOk="0" h="171301" w="4039835">
                  <a:moveTo>
                    <a:pt x="30284" y="0"/>
                  </a:moveTo>
                  <a:lnTo>
                    <a:pt x="4009551" y="0"/>
                  </a:lnTo>
                  <a:cubicBezTo>
                    <a:pt x="4026276" y="0"/>
                    <a:pt x="4039835" y="13559"/>
                    <a:pt x="4039835" y="30284"/>
                  </a:cubicBezTo>
                  <a:lnTo>
                    <a:pt x="4039835" y="141018"/>
                  </a:lnTo>
                  <a:cubicBezTo>
                    <a:pt x="4039835" y="157743"/>
                    <a:pt x="4026276" y="171301"/>
                    <a:pt x="4009551" y="171301"/>
                  </a:cubicBezTo>
                  <a:lnTo>
                    <a:pt x="30284" y="171301"/>
                  </a:lnTo>
                  <a:cubicBezTo>
                    <a:pt x="13559" y="171301"/>
                    <a:pt x="0" y="157743"/>
                    <a:pt x="0" y="141018"/>
                  </a:cubicBezTo>
                  <a:lnTo>
                    <a:pt x="0" y="30284"/>
                  </a:lnTo>
                  <a:cubicBezTo>
                    <a:pt x="0" y="13559"/>
                    <a:pt x="13559" y="0"/>
                    <a:pt x="3028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rnd" cmpd="sng" w="38100">
              <a:solidFill>
                <a:srgbClr val="FBF9F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1"/>
            <p:cNvSpPr txBox="1"/>
            <p:nvPr/>
          </p:nvSpPr>
          <p:spPr>
            <a:xfrm>
              <a:off x="0" y="-38100"/>
              <a:ext cx="4039835" cy="2094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1"/>
          <p:cNvSpPr/>
          <p:nvPr/>
        </p:nvSpPr>
        <p:spPr>
          <a:xfrm>
            <a:off x="849343" y="1854888"/>
            <a:ext cx="8474013" cy="4480634"/>
          </a:xfrm>
          <a:custGeom>
            <a:rect b="b" l="l" r="r" t="t"/>
            <a:pathLst>
              <a:path extrusionOk="0" h="4480634" w="8474013">
                <a:moveTo>
                  <a:pt x="0" y="0"/>
                </a:moveTo>
                <a:lnTo>
                  <a:pt x="8474014" y="0"/>
                </a:lnTo>
                <a:lnTo>
                  <a:pt x="8474014" y="4480635"/>
                </a:lnTo>
                <a:lnTo>
                  <a:pt x="0" y="44806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5" name="Google Shape;225;p21"/>
          <p:cNvSpPr/>
          <p:nvPr/>
        </p:nvSpPr>
        <p:spPr>
          <a:xfrm>
            <a:off x="230801" y="6391034"/>
            <a:ext cx="9399762" cy="3248959"/>
          </a:xfrm>
          <a:custGeom>
            <a:rect b="b" l="l" r="r" t="t"/>
            <a:pathLst>
              <a:path extrusionOk="0" h="3248959" w="9399762">
                <a:moveTo>
                  <a:pt x="0" y="0"/>
                </a:moveTo>
                <a:lnTo>
                  <a:pt x="9399761" y="0"/>
                </a:lnTo>
                <a:lnTo>
                  <a:pt x="9399761" y="3248959"/>
                </a:lnTo>
                <a:lnTo>
                  <a:pt x="0" y="32489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2846" r="-2844" t="-101816"/>
            </a:stretch>
          </a:blipFill>
          <a:ln>
            <a:noFill/>
          </a:ln>
        </p:spPr>
      </p:sp>
      <p:sp>
        <p:nvSpPr>
          <p:cNvPr id="226" name="Google Shape;226;p21"/>
          <p:cNvSpPr txBox="1"/>
          <p:nvPr/>
        </p:nvSpPr>
        <p:spPr>
          <a:xfrm>
            <a:off x="10111284" y="2264538"/>
            <a:ext cx="6497605" cy="80848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-US" sz="2700" u="none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Intelligent Chatbot Functionalities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-US" sz="2700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chatbot handles a wide range of banking queries efficiently, providing quick and accurate responses to users.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399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-US" sz="2700" u="none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Facilitating Common Banking Operations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-US" sz="2700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Users can perform common operations such as balance checks and fund transfers effortlessly using natural language commands.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399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-US" sz="2700" u="none" cap="none" strike="noStrike">
                <a:solidFill>
                  <a:srgbClr val="5DE0E6"/>
                </a:solidFill>
                <a:latin typeface="Lato"/>
                <a:ea typeface="Lato"/>
                <a:cs typeface="Lato"/>
                <a:sym typeface="Lato"/>
              </a:rPr>
              <a:t>Conversational Interface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en-US" sz="2700" u="none" cap="none" strike="noStrike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conversational interface enables natural interaction, making banking operations more accessible and user-friendly.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99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rgbClr val="E5E1D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21"/>
          <p:cNvSpPr txBox="1"/>
          <p:nvPr/>
        </p:nvSpPr>
        <p:spPr>
          <a:xfrm>
            <a:off x="683591" y="679132"/>
            <a:ext cx="15338748" cy="6229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99"/>
              <a:buFont typeface="Arial"/>
              <a:buNone/>
            </a:pPr>
            <a:r>
              <a:rPr b="0" i="0" lang="en-US" sz="3599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Milestone 2: Advanced Banking Chatbot Assistant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1"/>
          <p:cNvSpPr txBox="1"/>
          <p:nvPr/>
        </p:nvSpPr>
        <p:spPr>
          <a:xfrm>
            <a:off x="2382217" y="8237983"/>
            <a:ext cx="5408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